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14" r:id="rId4"/>
  </p:sldMasterIdLst>
  <p:notesMasterIdLst>
    <p:notesMasterId r:id="rId27"/>
  </p:notesMasterIdLst>
  <p:handoutMasterIdLst>
    <p:handoutMasterId r:id="rId28"/>
  </p:handoutMasterIdLst>
  <p:sldIdLst>
    <p:sldId id="297" r:id="rId5"/>
    <p:sldId id="261" r:id="rId6"/>
    <p:sldId id="272" r:id="rId7"/>
    <p:sldId id="287" r:id="rId8"/>
    <p:sldId id="288" r:id="rId9"/>
    <p:sldId id="266" r:id="rId10"/>
    <p:sldId id="282" r:id="rId11"/>
    <p:sldId id="286" r:id="rId12"/>
    <p:sldId id="289" r:id="rId13"/>
    <p:sldId id="275" r:id="rId14"/>
    <p:sldId id="276" r:id="rId15"/>
    <p:sldId id="277" r:id="rId16"/>
    <p:sldId id="278" r:id="rId17"/>
    <p:sldId id="279" r:id="rId18"/>
    <p:sldId id="301" r:id="rId19"/>
    <p:sldId id="290" r:id="rId20"/>
    <p:sldId id="291" r:id="rId21"/>
    <p:sldId id="292" r:id="rId22"/>
    <p:sldId id="295" r:id="rId23"/>
    <p:sldId id="293" r:id="rId24"/>
    <p:sldId id="294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A9977E-55D5-4E66-ADC0-546D62824DCE}" v="73" dt="2023-05-25T16:45:01.396"/>
    <p1510:client id="{14CB78CD-E3C4-4072-AFE2-90A34D7543C1}" v="160" dt="2023-05-24T08:42:29.857"/>
    <p1510:client id="{1A795E24-FBD8-459F-80E2-AB34B378AE84}" v="312" dt="2022-12-28T14:36:32.753"/>
    <p1510:client id="{33CBCFF1-0F87-473C-9660-6DC7AA1AB081}" v="234" dt="2023-05-24T17:44:54.308"/>
    <p1510:client id="{3F3E4E2D-BF30-4ECA-809F-8E9AD6414891}" v="788" dt="2023-01-01T12:21:32.986"/>
    <p1510:client id="{4D2F3DA1-52CB-455C-99C6-22C9EA7C4908}" v="18" dt="2023-05-25T18:22:07.380"/>
    <p1510:client id="{5641EC15-A594-4EEB-9E71-CF32A364F51C}" v="4" dt="2023-05-21T16:45:25.808"/>
    <p1510:client id="{5AB42B64-4E67-44FD-A908-3C0463AE0F6A}" v="51" dt="2023-05-21T14:04:35.390"/>
    <p1510:client id="{5F1362C8-D012-47CB-84C5-1A0A94F3A271}" v="12" dt="2023-05-25T11:44:16.566"/>
    <p1510:client id="{614EAD6F-59FD-494A-8DEA-8C85238084FB}" v="647" dt="2022-12-29T05:12:55.988"/>
    <p1510:client id="{67A9D670-92CF-4F31-A67F-67A7DBABAD83}" v="17" dt="2023-01-02T04:23:10.060"/>
    <p1510:client id="{698C5937-FB77-4191-B981-EBE17FC9F5AF}" v="88" dt="2023-05-25T15:08:29.014"/>
    <p1510:client id="{722A87EC-D9F0-4217-884C-93347CBB5585}" v="2" dt="2023-05-25T12:39:29.952"/>
    <p1510:client id="{790F76E6-5A81-4B65-BE36-58461DD914CF}" v="36" dt="2022-12-29T02:03:05.828"/>
    <p1510:client id="{82BF882D-D48C-4CF4-8F7C-5B5BD5B13446}" v="4" dt="2022-12-29T18:03:59.865"/>
    <p1510:client id="{A6216A57-2CB3-4E0D-BBBF-A3762B0299E1}" v="444" dt="2023-05-25T01:22:39.832"/>
    <p1510:client id="{A982E51C-B1D7-4170-8FB5-49B16BD364B2}" v="149" dt="2023-05-25T01:42:04.127"/>
    <p1510:client id="{B1D5C56D-C050-4EF6-AD57-A6D94C605159}" v="26" dt="2023-05-25T14:31:47.581"/>
    <p1510:client id="{BDBD0868-885B-4D8F-BF15-6BF5E8BA8ADF}" v="220" dt="2023-05-25T17:49:25.712"/>
    <p1510:client id="{BEFE38F9-A1EC-4556-82E6-163315663181}" v="52" dt="2023-05-25T03:14:57.349"/>
    <p1510:client id="{C2F70F16-6A82-4DCC-805C-393FF88653FE}" v="244" dt="2022-12-24T04:03:13.077"/>
    <p1510:client id="{C9353DF6-6EF7-4D55-9489-2DF5F39A4F02}" v="5" dt="2023-05-25T15:30:51.054"/>
    <p1510:client id="{CE8C1B45-E58A-41B1-9AB8-EF348495A573}" v="96" dt="2023-05-25T02:06:18.888"/>
    <p1510:client id="{D2F3FE1B-E8F4-42DA-A361-B275248FDE09}" v="2" dt="2022-12-29T02:05:59.013"/>
    <p1510:client id="{ED43FFD5-D713-46F5-A532-BA42CCF02F15}" v="197" dt="2023-05-25T00:28:34.717"/>
    <p1510:client id="{F77A8428-D4A5-46A0-8709-75FCD1E154BF}" v="75" dt="2023-05-25T15:27:49.897"/>
    <p1510:client id="{F805DA11-29A7-4582-A26C-C74904F88897}" v="15" dt="2023-05-25T14:27:40.335"/>
    <p1510:client id="{FC3EB039-CEC8-41BA-89F7-C36CD4D6D947}" v="52" dt="2023-05-25T02:22:40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2"/>
    <p:restoredTop sz="94628"/>
  </p:normalViewPr>
  <p:slideViewPr>
    <p:cSldViewPr snapToGrid="0" snapToObjects="1">
      <p:cViewPr>
        <p:scale>
          <a:sx n="60" d="100"/>
          <a:sy n="60" d="100"/>
        </p:scale>
        <p:origin x="-83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3DCB7-79D5-4B1E-B9E6-48670CAA1DD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320CE-B078-443A-A874-281BDE37F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</a:t>
          </a:r>
          <a:r>
            <a:rPr lang="en-US" dirty="0" err="1">
              <a:latin typeface="Times New Roman"/>
              <a:cs typeface="Times New Roman"/>
            </a:rPr>
            <a:t>rrelavent</a:t>
          </a:r>
          <a:r>
            <a:rPr lang="en-US" dirty="0">
              <a:latin typeface="Times New Roman"/>
              <a:cs typeface="Times New Roman"/>
            </a:rPr>
            <a:t> object might overlap with the hand.</a:t>
          </a:r>
        </a:p>
      </dgm:t>
    </dgm:pt>
    <dgm:pt modelId="{7CE0A938-48DF-422E-A18B-E253E1974A02}" type="parTrans" cxnId="{046551AD-D85E-448F-9DD7-D522CC572D98}">
      <dgm:prSet/>
      <dgm:spPr/>
      <dgm:t>
        <a:bodyPr/>
        <a:lstStyle/>
        <a:p>
          <a:endParaRPr lang="en-US"/>
        </a:p>
      </dgm:t>
    </dgm:pt>
    <dgm:pt modelId="{CCA74D0B-2611-4D57-8C2E-79D4663A51ED}" type="sibTrans" cxnId="{046551AD-D85E-448F-9DD7-D522CC572D98}">
      <dgm:prSet/>
      <dgm:spPr/>
      <dgm:t>
        <a:bodyPr/>
        <a:lstStyle/>
        <a:p>
          <a:endParaRPr lang="en-US"/>
        </a:p>
      </dgm:t>
    </dgm:pt>
    <dgm:pt modelId="{D3CAC1CD-8650-4B06-BF91-53E36B89F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Performance recognition algorithm decreases when than 1.5 meters between the user and the camera.</a:t>
          </a:r>
        </a:p>
      </dgm:t>
    </dgm:pt>
    <dgm:pt modelId="{19E76554-BDA1-410C-9996-D9D76C9D566B}" type="parTrans" cxnId="{9D64164F-6488-4C67-889A-BCE2350AF43B}">
      <dgm:prSet/>
      <dgm:spPr/>
      <dgm:t>
        <a:bodyPr/>
        <a:lstStyle/>
        <a:p>
          <a:endParaRPr lang="en-US"/>
        </a:p>
      </dgm:t>
    </dgm:pt>
    <dgm:pt modelId="{C3A4FA33-6BBD-4EC2-8769-C729B763DEBD}" type="sibTrans" cxnId="{9D64164F-6488-4C67-889A-BCE2350AF43B}">
      <dgm:prSet/>
      <dgm:spPr/>
      <dgm:t>
        <a:bodyPr/>
        <a:lstStyle/>
        <a:p>
          <a:endParaRPr lang="en-US"/>
        </a:p>
      </dgm:t>
    </dgm:pt>
    <dgm:pt modelId="{E67ADF9B-ABBA-4D20-9A43-5E7AF6111D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/>
              <a:cs typeface="Times New Roman"/>
            </a:rPr>
            <a:t>System limitations restrict </a:t>
          </a:r>
          <a:r>
            <a:rPr lang="en-US" dirty="0" err="1">
              <a:latin typeface="Times New Roman"/>
              <a:cs typeface="Times New Roman"/>
            </a:rPr>
            <a:t>theapplications</a:t>
          </a:r>
          <a:r>
            <a:rPr lang="en-US" dirty="0">
              <a:latin typeface="Times New Roman"/>
              <a:cs typeface="Times New Roman"/>
            </a:rPr>
            <a:t> such as the arm must be vertical, the palm is facing in the camera and the finger.</a:t>
          </a:r>
        </a:p>
      </dgm:t>
    </dgm:pt>
    <dgm:pt modelId="{63D5222B-C686-4DD7-9F28-ADAC1857280A}" type="parTrans" cxnId="{E13881A5-DE10-4E21-8019-7F351A1B87D4}">
      <dgm:prSet/>
      <dgm:spPr/>
      <dgm:t>
        <a:bodyPr/>
        <a:lstStyle/>
        <a:p>
          <a:endParaRPr lang="en-US"/>
        </a:p>
      </dgm:t>
    </dgm:pt>
    <dgm:pt modelId="{6E3D1DD9-444D-46E2-9023-1786B3E8B622}" type="sibTrans" cxnId="{E13881A5-DE10-4E21-8019-7F351A1B87D4}">
      <dgm:prSet/>
      <dgm:spPr/>
      <dgm:t>
        <a:bodyPr/>
        <a:lstStyle/>
        <a:p>
          <a:endParaRPr lang="en-US"/>
        </a:p>
      </dgm:t>
    </dgm:pt>
    <dgm:pt modelId="{9C5B2CE1-BF1B-433E-B902-FF6B91A963B9}" type="pres">
      <dgm:prSet presAssocID="{97C3DCB7-79D5-4B1E-B9E6-48670CAA1DD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F8EDA8-DC92-4D7D-B32F-E34019E0B709}" type="pres">
      <dgm:prSet presAssocID="{E96320CE-B078-443A-A874-281BDE37F41A}" presName="compNode" presStyleCnt="0"/>
      <dgm:spPr/>
    </dgm:pt>
    <dgm:pt modelId="{758D9EBF-9315-4C8A-9C17-31224C83E07C}" type="pres">
      <dgm:prSet presAssocID="{E96320CE-B078-443A-A874-281BDE37F4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Protecting Hand"/>
        </a:ext>
      </dgm:extLst>
    </dgm:pt>
    <dgm:pt modelId="{871FFF86-B001-4254-B390-5F5E695A68FA}" type="pres">
      <dgm:prSet presAssocID="{E96320CE-B078-443A-A874-281BDE37F41A}" presName="spaceRect" presStyleCnt="0"/>
      <dgm:spPr/>
    </dgm:pt>
    <dgm:pt modelId="{097A6EE8-3A8D-4020-9F98-163D787E71D7}" type="pres">
      <dgm:prSet presAssocID="{E96320CE-B078-443A-A874-281BDE37F41A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74C069E-6947-4D10-BEF5-6720C3A28ACA}" type="pres">
      <dgm:prSet presAssocID="{CCA74D0B-2611-4D57-8C2E-79D4663A51ED}" presName="sibTrans" presStyleCnt="0"/>
      <dgm:spPr/>
    </dgm:pt>
    <dgm:pt modelId="{79DC7A38-3B77-4870-88F3-2B261C1E3F73}" type="pres">
      <dgm:prSet presAssocID="{D3CAC1CD-8650-4B06-BF91-53E36B89F217}" presName="compNode" presStyleCnt="0"/>
      <dgm:spPr/>
    </dgm:pt>
    <dgm:pt modelId="{C44EC278-B793-4AF2-8BFE-A08BCC3C2D9E}" type="pres">
      <dgm:prSet presAssocID="{D3CAC1CD-8650-4B06-BF91-53E36B89F2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Processor"/>
        </a:ext>
      </dgm:extLst>
    </dgm:pt>
    <dgm:pt modelId="{FF7F5512-12D6-4878-A3A6-F5E25287C4C7}" type="pres">
      <dgm:prSet presAssocID="{D3CAC1CD-8650-4B06-BF91-53E36B89F217}" presName="spaceRect" presStyleCnt="0"/>
      <dgm:spPr/>
    </dgm:pt>
    <dgm:pt modelId="{AB22A9EB-A83A-4A7A-92C7-62AE2B37B31C}" type="pres">
      <dgm:prSet presAssocID="{D3CAC1CD-8650-4B06-BF91-53E36B89F217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F8CC4D4-2788-4F48-BD91-FB59A448FC16}" type="pres">
      <dgm:prSet presAssocID="{C3A4FA33-6BBD-4EC2-8769-C729B763DEBD}" presName="sibTrans" presStyleCnt="0"/>
      <dgm:spPr/>
    </dgm:pt>
    <dgm:pt modelId="{0B7B99D0-EA11-4CDD-A9A6-E227ECB1A66F}" type="pres">
      <dgm:prSet presAssocID="{E67ADF9B-ABBA-4D20-9A43-5E7AF6111D2C}" presName="compNode" presStyleCnt="0"/>
      <dgm:spPr/>
    </dgm:pt>
    <dgm:pt modelId="{878DE246-ABFD-4756-A5BC-3E6868B12729}" type="pres">
      <dgm:prSet presAssocID="{E67ADF9B-ABBA-4D20-9A43-5E7AF6111D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xmlns="" id="0" name="" descr="Finger Print"/>
        </a:ext>
      </dgm:extLst>
    </dgm:pt>
    <dgm:pt modelId="{747D7B1B-2C9E-4D62-8983-8B1D5574C531}" type="pres">
      <dgm:prSet presAssocID="{E67ADF9B-ABBA-4D20-9A43-5E7AF6111D2C}" presName="spaceRect" presStyleCnt="0"/>
      <dgm:spPr/>
    </dgm:pt>
    <dgm:pt modelId="{296990EF-EA12-4370-A65C-3BBDC0A6BDF4}" type="pres">
      <dgm:prSet presAssocID="{E67ADF9B-ABBA-4D20-9A43-5E7AF6111D2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3881A5-DE10-4E21-8019-7F351A1B87D4}" srcId="{97C3DCB7-79D5-4B1E-B9E6-48670CAA1DDB}" destId="{E67ADF9B-ABBA-4D20-9A43-5E7AF6111D2C}" srcOrd="2" destOrd="0" parTransId="{63D5222B-C686-4DD7-9F28-ADAC1857280A}" sibTransId="{6E3D1DD9-444D-46E2-9023-1786B3E8B622}"/>
    <dgm:cxn modelId="{046551AD-D85E-448F-9DD7-D522CC572D98}" srcId="{97C3DCB7-79D5-4B1E-B9E6-48670CAA1DDB}" destId="{E96320CE-B078-443A-A874-281BDE37F41A}" srcOrd="0" destOrd="0" parTransId="{7CE0A938-48DF-422E-A18B-E253E1974A02}" sibTransId="{CCA74D0B-2611-4D57-8C2E-79D4663A51ED}"/>
    <dgm:cxn modelId="{137A5D61-FE4D-4179-93AE-72CD3EC085C1}" type="presOf" srcId="{97C3DCB7-79D5-4B1E-B9E6-48670CAA1DDB}" destId="{9C5B2CE1-BF1B-433E-B902-FF6B91A963B9}" srcOrd="0" destOrd="0" presId="urn:microsoft.com/office/officeart/2018/2/layout/IconLabelList"/>
    <dgm:cxn modelId="{E76A05A7-719E-43C0-BCB8-03FCC52A28F0}" type="presOf" srcId="{E96320CE-B078-443A-A874-281BDE37F41A}" destId="{097A6EE8-3A8D-4020-9F98-163D787E71D7}" srcOrd="0" destOrd="0" presId="urn:microsoft.com/office/officeart/2018/2/layout/IconLabelList"/>
    <dgm:cxn modelId="{9D64164F-6488-4C67-889A-BCE2350AF43B}" srcId="{97C3DCB7-79D5-4B1E-B9E6-48670CAA1DDB}" destId="{D3CAC1CD-8650-4B06-BF91-53E36B89F217}" srcOrd="1" destOrd="0" parTransId="{19E76554-BDA1-410C-9996-D9D76C9D566B}" sibTransId="{C3A4FA33-6BBD-4EC2-8769-C729B763DEBD}"/>
    <dgm:cxn modelId="{96DF8C34-C31C-4390-B2E2-9C0C78A59D54}" type="presOf" srcId="{D3CAC1CD-8650-4B06-BF91-53E36B89F217}" destId="{AB22A9EB-A83A-4A7A-92C7-62AE2B37B31C}" srcOrd="0" destOrd="0" presId="urn:microsoft.com/office/officeart/2018/2/layout/IconLabelList"/>
    <dgm:cxn modelId="{C1505D2C-E3A9-47C8-9469-D248BA276D41}" type="presOf" srcId="{E67ADF9B-ABBA-4D20-9A43-5E7AF6111D2C}" destId="{296990EF-EA12-4370-A65C-3BBDC0A6BDF4}" srcOrd="0" destOrd="0" presId="urn:microsoft.com/office/officeart/2018/2/layout/IconLabelList"/>
    <dgm:cxn modelId="{D8F9BE8B-B4A8-4257-A629-B737F6EB73DC}" type="presParOf" srcId="{9C5B2CE1-BF1B-433E-B902-FF6B91A963B9}" destId="{3EF8EDA8-DC92-4D7D-B32F-E34019E0B709}" srcOrd="0" destOrd="0" presId="urn:microsoft.com/office/officeart/2018/2/layout/IconLabelList"/>
    <dgm:cxn modelId="{9C7AC413-CA78-4868-84AB-C3CDB52E88E3}" type="presParOf" srcId="{3EF8EDA8-DC92-4D7D-B32F-E34019E0B709}" destId="{758D9EBF-9315-4C8A-9C17-31224C83E07C}" srcOrd="0" destOrd="0" presId="urn:microsoft.com/office/officeart/2018/2/layout/IconLabelList"/>
    <dgm:cxn modelId="{75F52CB6-F323-4E2D-94D2-73B269BD5722}" type="presParOf" srcId="{3EF8EDA8-DC92-4D7D-B32F-E34019E0B709}" destId="{871FFF86-B001-4254-B390-5F5E695A68FA}" srcOrd="1" destOrd="0" presId="urn:microsoft.com/office/officeart/2018/2/layout/IconLabelList"/>
    <dgm:cxn modelId="{32387567-A8A6-4A8A-A972-D23DABC7A11F}" type="presParOf" srcId="{3EF8EDA8-DC92-4D7D-B32F-E34019E0B709}" destId="{097A6EE8-3A8D-4020-9F98-163D787E71D7}" srcOrd="2" destOrd="0" presId="urn:microsoft.com/office/officeart/2018/2/layout/IconLabelList"/>
    <dgm:cxn modelId="{49F18C6A-E1B1-45D5-AC2B-5E4264DBD013}" type="presParOf" srcId="{9C5B2CE1-BF1B-433E-B902-FF6B91A963B9}" destId="{874C069E-6947-4D10-BEF5-6720C3A28ACA}" srcOrd="1" destOrd="0" presId="urn:microsoft.com/office/officeart/2018/2/layout/IconLabelList"/>
    <dgm:cxn modelId="{21EAEE03-F450-419D-8FFB-A0960AE7590F}" type="presParOf" srcId="{9C5B2CE1-BF1B-433E-B902-FF6B91A963B9}" destId="{79DC7A38-3B77-4870-88F3-2B261C1E3F73}" srcOrd="2" destOrd="0" presId="urn:microsoft.com/office/officeart/2018/2/layout/IconLabelList"/>
    <dgm:cxn modelId="{9987C54F-E948-4394-A07E-1E8A394BC79B}" type="presParOf" srcId="{79DC7A38-3B77-4870-88F3-2B261C1E3F73}" destId="{C44EC278-B793-4AF2-8BFE-A08BCC3C2D9E}" srcOrd="0" destOrd="0" presId="urn:microsoft.com/office/officeart/2018/2/layout/IconLabelList"/>
    <dgm:cxn modelId="{6695AD25-57FD-497E-81A7-B95E4D7DFA0C}" type="presParOf" srcId="{79DC7A38-3B77-4870-88F3-2B261C1E3F73}" destId="{FF7F5512-12D6-4878-A3A6-F5E25287C4C7}" srcOrd="1" destOrd="0" presId="urn:microsoft.com/office/officeart/2018/2/layout/IconLabelList"/>
    <dgm:cxn modelId="{F5C89C50-DA51-4234-B5F5-F9CE9E1CB005}" type="presParOf" srcId="{79DC7A38-3B77-4870-88F3-2B261C1E3F73}" destId="{AB22A9EB-A83A-4A7A-92C7-62AE2B37B31C}" srcOrd="2" destOrd="0" presId="urn:microsoft.com/office/officeart/2018/2/layout/IconLabelList"/>
    <dgm:cxn modelId="{30930944-A8E7-47DA-A8CC-58609ABA1E57}" type="presParOf" srcId="{9C5B2CE1-BF1B-433E-B902-FF6B91A963B9}" destId="{BF8CC4D4-2788-4F48-BD91-FB59A448FC16}" srcOrd="3" destOrd="0" presId="urn:microsoft.com/office/officeart/2018/2/layout/IconLabelList"/>
    <dgm:cxn modelId="{535CBD3A-A734-43F9-8441-0AAB0A1E1C62}" type="presParOf" srcId="{9C5B2CE1-BF1B-433E-B902-FF6B91A963B9}" destId="{0B7B99D0-EA11-4CDD-A9A6-E227ECB1A66F}" srcOrd="4" destOrd="0" presId="urn:microsoft.com/office/officeart/2018/2/layout/IconLabelList"/>
    <dgm:cxn modelId="{D77766DC-9C78-4252-9069-B53B85DAD8A0}" type="presParOf" srcId="{0B7B99D0-EA11-4CDD-A9A6-E227ECB1A66F}" destId="{878DE246-ABFD-4756-A5BC-3E6868B12729}" srcOrd="0" destOrd="0" presId="urn:microsoft.com/office/officeart/2018/2/layout/IconLabelList"/>
    <dgm:cxn modelId="{3E2596C4-649F-4568-B99A-E4E17DF35F01}" type="presParOf" srcId="{0B7B99D0-EA11-4CDD-A9A6-E227ECB1A66F}" destId="{747D7B1B-2C9E-4D62-8983-8B1D5574C531}" srcOrd="1" destOrd="0" presId="urn:microsoft.com/office/officeart/2018/2/layout/IconLabelList"/>
    <dgm:cxn modelId="{F638E4CA-9C9C-4ED1-B064-3851DC496DCF}" type="presParOf" srcId="{0B7B99D0-EA11-4CDD-A9A6-E227ECB1A66F}" destId="{296990EF-EA12-4370-A65C-3BBDC0A6BDF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982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7306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588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286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550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688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879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353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822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934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590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6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596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946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6105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3644BFD-D22E-4019-B666-387DA51AEA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FE9FE4C-C9E0-4C54-8010-EA9D29CD4D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56FAD6EF-0374-46BD-901E-E901DCA01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4847ABE-275E-4DCA-B164-A672D517FB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776B14B-F2F4-4825-8DA8-8C7A0F2B3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D39B38DA-C64D-F9C9-F1A7-9EF9C330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" y="573919"/>
            <a:ext cx="11297727" cy="60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921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BC6133C-0615-4CE4-9132-37E609A9BD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5D49C-9CEE-F245-C48C-36C72CC1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>
                <a:latin typeface="Times New Roman"/>
                <a:cs typeface="Calibri Light"/>
              </a:rPr>
              <a:t>OBJECTIVES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69CC832-2974-4E8D-90ED-3E2941BA73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7EEF4F-AD32-8CA4-27B1-100D58FAC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59" y="2246761"/>
            <a:ext cx="5548191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The main objective of the project of this project is to develop a computer-based intelligent system that will enable dumb people significantly to communicate with all other people using their natural hand gestures. </a:t>
            </a:r>
            <a:endParaRPr lang="en-US"/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The main objective of the project is recognize all 26 Alphabets with the aid of hand gestures through a web camera.</a:t>
            </a:r>
            <a:endParaRPr lang="en-US" sz="180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800">
              <a:latin typeface="Times New Roman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5222F96-971A-4F90-B841-6BAB416C7A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8980754-6F4B-43C9-B9BE-127B6BED65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xmlns="" id="{AE692E7E-62C2-BC3D-12C9-5DA77EF98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" r="565" b="-3"/>
          <a:stretch/>
        </p:blipFill>
        <p:spPr>
          <a:xfrm>
            <a:off x="5987738" y="1685830"/>
            <a:ext cx="5628018" cy="325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38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xmlns="" id="{19D32F93-50AC-4C46-A5DB-291C60DDB7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86FD7672-78BE-4D6F-A711-2CDB79B52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xmlns="" id="{827DC2C4-B485-428A-BF4A-472D2967F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A62647B-1222-407C-8740-5A497612B1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EA67EB-735A-D200-225F-5E22A663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464" y="734477"/>
            <a:ext cx="4174144" cy="3034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latin typeface="Times New Roman"/>
                <a:cs typeface="Times New Roman"/>
              </a:rPr>
              <a:t>SYSTEM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8487EC1A-15C9-8584-A7A9-7BEE0D702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0688"/>
          <a:stretch/>
        </p:blipFill>
        <p:spPr>
          <a:xfrm>
            <a:off x="893992" y="1516694"/>
            <a:ext cx="6366635" cy="40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2451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xmlns="" id="{4F7EBAE4-9945-4473-9E34-B2C66EA0F0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F5FF5B2-EFBC-A09B-A3B1-8EACE9E4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87" y="264483"/>
            <a:ext cx="7794378" cy="13111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DESIGN AND METHODOLGY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038F1F-B74F-A5B1-4B8F-ACE057A35F27}"/>
              </a:ext>
            </a:extLst>
          </p:cNvPr>
          <p:cNvSpPr txBox="1"/>
          <p:nvPr/>
        </p:nvSpPr>
        <p:spPr>
          <a:xfrm>
            <a:off x="248729" y="1825625"/>
            <a:ext cx="6126605" cy="4753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In this paper, we developed a convolutional neural network to classify finger spell images using image intensity and depth data.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developed convolution network is evaluated by applying it to finger gesture recognition. 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The following are the methodologies used for designing the System.</a:t>
            </a:r>
          </a:p>
          <a:p>
            <a:pPr marL="57150" indent="-285750" defTabSz="914400">
              <a:lnSpc>
                <a:spcPct val="15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dirty="0">
                <a:latin typeface="Times New Roman"/>
                <a:cs typeface="Times New Roman"/>
              </a:rPr>
              <a:t>GUI(</a:t>
            </a:r>
            <a:r>
              <a:rPr lang="en-US" dirty="0" err="1">
                <a:latin typeface="Times New Roman"/>
                <a:cs typeface="Times New Roman"/>
              </a:rPr>
              <a:t>Grapical</a:t>
            </a:r>
            <a:r>
              <a:rPr lang="en-US" dirty="0">
                <a:latin typeface="Times New Roman"/>
                <a:cs typeface="Times New Roman"/>
              </a:rPr>
              <a:t>  User  Interface</a:t>
            </a:r>
          </a:p>
          <a:p>
            <a:pPr marL="285750" indent="-285750" defTabSz="914400">
              <a:lnSpc>
                <a:spcPct val="150000"/>
              </a:lnSpc>
              <a:spcAft>
                <a:spcPts val="600"/>
              </a:spcAft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Data Pre-Processing</a:t>
            </a:r>
          </a:p>
          <a:p>
            <a:pPr marL="285750" indent="-285750" defTabSz="914400">
              <a:lnSpc>
                <a:spcPct val="150000"/>
              </a:lnSpc>
              <a:spcAft>
                <a:spcPts val="600"/>
              </a:spcAft>
              <a:buFont typeface="Wingdings"/>
              <a:buChar char="Ø"/>
            </a:pPr>
            <a:r>
              <a:rPr lang="en-US" dirty="0">
                <a:latin typeface="Times New Roman"/>
                <a:cs typeface="Times New Roman"/>
              </a:rPr>
              <a:t>Building CNN Module.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6" name="Picture 72" descr="Top view of cubes connected with black lines">
            <a:extLst>
              <a:ext uri="{FF2B5EF4-FFF2-40B4-BE49-F238E27FC236}">
                <a16:creationId xmlns:a16="http://schemas.microsoft.com/office/drawing/2014/main" xmlns="" id="{EBD3FEA5-C947-4900-68D7-E3B93EC0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3" r="7356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95" name="!!Arc">
            <a:extLst>
              <a:ext uri="{FF2B5EF4-FFF2-40B4-BE49-F238E27FC236}">
                <a16:creationId xmlns:a16="http://schemas.microsoft.com/office/drawing/2014/main" xmlns="" id="{70BEB1E7-2F88-40BC-B73D-42E5B6F80B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!!Oval">
            <a:extLst>
              <a:ext uri="{FF2B5EF4-FFF2-40B4-BE49-F238E27FC236}">
                <a16:creationId xmlns:a16="http://schemas.microsoft.com/office/drawing/2014/main" xmlns="" id="{A7B99495-F43F-4D80-A44F-2CB4764EB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50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BE0613-1188-F14B-9521-D2CA6AD3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GUI</a:t>
            </a:r>
            <a:endParaRPr lang="en-US" b="1">
              <a:latin typeface="Times New Roman"/>
              <a:cs typeface="Calibri Light" panose="020F0302020204030204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7CB4857B-ED7C-444D-9F04-2F885114A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18046FB-44EA-4FD8-A585-EA09A319B2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479F5F2B-8B58-4140-AE6A-51F6C67B1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89564F-3527-98DC-12BF-9EF0A3B0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481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In this project, the input is in the form of images. </a:t>
            </a:r>
            <a:endParaRPr lang="en-US"/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The dataset was gathered by capturing continuous images using Python.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Then, these images were automatically cropped and converted to a 50 ×50 pixels black and white sample.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The altered sample input with the data is required to predict the signs.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Python offers multiple options for developing GUI (Graphical User Interface). Out of all the GUI methods, </a:t>
            </a:r>
            <a:r>
              <a:rPr lang="en-US" sz="2200" dirty="0" err="1">
                <a:latin typeface="Times New Roman"/>
                <a:ea typeface="+mn-lt"/>
                <a:cs typeface="+mn-lt"/>
              </a:rPr>
              <a:t>Tkinter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is the most commonly used method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</a:t>
            </a:r>
            <a:r>
              <a:rPr lang="en-US" sz="2200" dirty="0" err="1">
                <a:latin typeface="Times New Roman"/>
                <a:ea typeface="+mn-lt"/>
                <a:cs typeface="+mn-lt"/>
              </a:rPr>
              <a:t>Tkinter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is lightweight and relatively painless to use compared to other frameworks. This makes it a compelling choice for building GUI applications in Python</a:t>
            </a:r>
            <a:endParaRPr lang="en-US" sz="22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2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776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429917F3-0560-4C6F-B265-458B218C4B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2FF332-6842-9770-D086-182462B9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DATA PRE-PROCESSING</a:t>
            </a:r>
            <a:endParaRPr lang="en-US" b="1">
              <a:latin typeface="Times New Roman"/>
              <a:cs typeface="Calibri Light" panose="020F03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AA39BAE7-7EB8-4E22-BCBB-F00F514DB7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xmlns="" id="{CE476A00-9FF6-4B98-9E5C-7A22D8F59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8F0632CB-5E59-4727-9C88-4537512D56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DB700A5F-3BE8-06E7-AACC-F96709BFF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01" y="1466492"/>
            <a:ext cx="10089112" cy="390959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Times New Roman"/>
                <a:ea typeface="+mn-lt"/>
                <a:cs typeface="+mn-lt"/>
              </a:rPr>
              <a:t> Data pre-processing comes under data mining and analysis. It deals with raw data and transforms it into a usable format that computers can readily put to use.</a:t>
            </a:r>
            <a:endParaRPr lang="en-US" sz="24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Times New Roman"/>
                <a:ea typeface="+mn-lt"/>
                <a:cs typeface="+mn-lt"/>
              </a:rPr>
              <a:t>The data is cleaned and pre-processed at this stage, where missing and null value records are dropped. </a:t>
            </a:r>
            <a:endParaRPr lang="en-US" sz="2400">
              <a:solidFill>
                <a:schemeClr val="tx1">
                  <a:alpha val="60000"/>
                </a:schemeClr>
              </a:solidFill>
              <a:latin typeface="Times New Roman"/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Times New Roman"/>
                <a:ea typeface="+mn-lt"/>
                <a:cs typeface="+mn-lt"/>
              </a:rPr>
              <a:t>In our dataset, we cleaned all the null values and checked whether all the data types are valid. Missing values are also dealt with.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Times New Roman"/>
                <a:ea typeface="+mn-lt"/>
                <a:cs typeface="+mn-lt"/>
              </a:rPr>
              <a:t>Data cleaning also caters to noisy data (meaningless data). Such values cannot be interpreted by the system. </a:t>
            </a:r>
            <a:endParaRPr lang="en-US" sz="2400" dirty="0">
              <a:solidFill>
                <a:srgbClr val="FFFFFF">
                  <a:alpha val="60000"/>
                </a:srgbClr>
              </a:solidFill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840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D54C1-C27C-5911-9F8C-34E6DCF0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67" y="336370"/>
            <a:ext cx="4670452" cy="69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Times New Roman"/>
                <a:cs typeface="Calibri Light"/>
              </a:rPr>
              <a:t>BUILDING  CNN MODULE</a:t>
            </a:r>
            <a:endParaRPr lang="en-US" sz="2800" b="1">
              <a:latin typeface="Times New Roman"/>
              <a:cs typeface="Times New Roman"/>
            </a:endParaRPr>
          </a:p>
        </p:txBody>
      </p:sp>
      <p:pic>
        <p:nvPicPr>
          <p:cNvPr id="5" name="Picture 4" descr="Black dots connected through lings to build a network">
            <a:extLst>
              <a:ext uri="{FF2B5EF4-FFF2-40B4-BE49-F238E27FC236}">
                <a16:creationId xmlns:a16="http://schemas.microsoft.com/office/drawing/2014/main" xmlns="" id="{FD944FBE-73E7-4C4D-03D1-C33ADADA3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08" r="-2" b="-2"/>
          <a:stretch/>
        </p:blipFill>
        <p:spPr>
          <a:xfrm>
            <a:off x="129397" y="57519"/>
            <a:ext cx="614563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8A1395-8E9A-9240-7F9D-F82354AA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403" y="1039597"/>
            <a:ext cx="5791885" cy="551117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Here comes the part where the classifying model is actually built. CNN or convolutional neural networks has become a renowned algorithm of deep learning. 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Most CNN models require images as the inputs and then recognize/classify/predict their features.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Convolutional Neural Network processes these images and identifies them on the basis of certain features.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Calibri"/>
              </a:rPr>
              <a:t>The reason for this circumstance is that it is used mostly in every field like in this project, for hand gesture recognition.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18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761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xmlns="" id="{12609869-9E80-471B-A487-A53288E0E7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1F262-482B-0015-B4AB-B06CB10B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650933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cs typeface="Calibri Light"/>
              </a:rPr>
              <a:t>ADVANTAGES </a:t>
            </a:r>
            <a:endParaRPr lang="en-US" sz="4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967C532-70E9-E37F-645E-12A88ACC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3" y="1650824"/>
            <a:ext cx="7414281" cy="49440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Times New Roman"/>
                <a:cs typeface="Times New Roman"/>
              </a:rPr>
              <a:t>Speed and sufficient reliable for recognition 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latin typeface="Times New Roman"/>
                <a:cs typeface="Times New Roman"/>
              </a:rPr>
              <a:t>system.Good</a:t>
            </a:r>
            <a:r>
              <a:rPr lang="en-US" sz="1800" dirty="0">
                <a:latin typeface="Times New Roman"/>
                <a:cs typeface="Times New Roman"/>
              </a:rPr>
              <a:t> performance system with complex background.</a:t>
            </a:r>
            <a:endParaRPr lang="en-US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The  system successfully recognized static and dynamic </a:t>
            </a:r>
            <a:r>
              <a:rPr lang="en-US" sz="1800">
                <a:latin typeface="Times New Roman"/>
                <a:cs typeface="Times New Roman"/>
              </a:rPr>
              <a:t>gestures.</a:t>
            </a: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Simple ,fast, and easy to </a:t>
            </a:r>
            <a:r>
              <a:rPr lang="en-US" sz="1800" dirty="0" err="1">
                <a:latin typeface="Times New Roman"/>
                <a:cs typeface="Times New Roman"/>
              </a:rPr>
              <a:t>implement.Can</a:t>
            </a:r>
            <a:r>
              <a:rPr lang="en-US" sz="1800" dirty="0">
                <a:latin typeface="Times New Roman"/>
                <a:cs typeface="Times New Roman"/>
              </a:rPr>
              <a:t>  be applied on real system and play games.                     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   </a:t>
            </a:r>
            <a:endParaRPr lang="en-US" sz="160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Accessibility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Convenience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 Language learning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 portable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ea typeface="+mn-lt"/>
                <a:cs typeface="+mn-lt"/>
              </a:rPr>
              <a:t>.Helps people with disabilities                        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xmlns="" id="{7004738A-9D34-43E8-97D2-CA0EED4F8B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xmlns="" id="{B8B8D07F-F13E-443E-BA68-2D26672D76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xmlns="" id="{2813A4FA-24A5-41ED-A534-3807D1B2F3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xmlns="" id="{C3944F27-CA70-4E84-A51A-E6BF89558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Robot hands and technology">
            <a:extLst>
              <a:ext uri="{FF2B5EF4-FFF2-40B4-BE49-F238E27FC236}">
                <a16:creationId xmlns:a16="http://schemas.microsoft.com/office/drawing/2014/main" xmlns="" id="{F6C2475F-EB85-FD99-A287-7F4AA5C02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8" r="11018" b="4"/>
          <a:stretch/>
        </p:blipFill>
        <p:spPr>
          <a:xfrm>
            <a:off x="7507288" y="1351598"/>
            <a:ext cx="4170530" cy="4157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D32B7F-D596-CB19-A38B-0D4D95A23B6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876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A5BBC-C2C2-5892-4FDA-F52958E9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74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/>
                <a:cs typeface="Calibri Light"/>
              </a:rPr>
              <a:t>DISADVANTAGES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B9A0D22-7395-69AE-A867-C95B74D58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66145149"/>
              </p:ext>
            </p:extLst>
          </p:nvPr>
        </p:nvGraphicFramePr>
        <p:xfrm>
          <a:off x="125029" y="1538078"/>
          <a:ext cx="11947638" cy="5250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53730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A108DF-12DD-C91F-D395-3BCF87CC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SNAPSHOTS</a:t>
            </a:r>
            <a:endParaRPr lang="en-US" sz="66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xmlns="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6B0A5CE6-712E-DA7D-4986-D953984EC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76" y="2420755"/>
            <a:ext cx="5614416" cy="3158109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A3E12548-21CE-3505-74F4-544F4F92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41" y="2420755"/>
            <a:ext cx="5614416" cy="31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936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11BE3FA7-0D70-4431-814F-D8C40576E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, indoor, screenshot&#10;&#10;Description automatically generated">
            <a:extLst>
              <a:ext uri="{FF2B5EF4-FFF2-40B4-BE49-F238E27FC236}">
                <a16:creationId xmlns:a16="http://schemas.microsoft.com/office/drawing/2014/main" xmlns="" id="{B52BB9BD-64CE-49C7-FDB9-22D486FA3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7" r="31866" b="-1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9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50DA02D0-8751-8B99-CB00-9EC52E38C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9" r="29694" b="-1"/>
          <a:stretch/>
        </p:blipFill>
        <p:spPr>
          <a:xfrm>
            <a:off x="6339149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672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xmlns="" id="{327D73B4-9F5C-4A64-A179-51B9500CB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073" y="567912"/>
            <a:ext cx="5101447" cy="1002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PRESENTATION OUTLINE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C1F06963-6374-4B48-844F-071A9BAAA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7DA04E8-B71F-6302-B22F-C149EC1489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1063" r="2186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4" name="!!plus graphic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!!circle graphic">
            <a:extLst>
              <a:ext uri="{FF2B5EF4-FFF2-40B4-BE49-F238E27FC236}">
                <a16:creationId xmlns:a16="http://schemas.microsoft.com/office/drawing/2014/main" xmlns="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D7384A35-49F9-333E-2F2E-E8BE681FE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716" y="1811875"/>
            <a:ext cx="5345861" cy="42365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406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         Problem Statement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          Solution to the Problem</a:t>
            </a:r>
          </a:p>
          <a:p>
            <a:pPr marL="4406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Literature Survey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        Inferences from Literature Survey</a:t>
            </a:r>
          </a:p>
          <a:p>
            <a:pPr marL="4406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Objectives</a:t>
            </a:r>
          </a:p>
          <a:p>
            <a:pPr marL="4406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Hardware and Software Requirements</a:t>
            </a:r>
          </a:p>
          <a:p>
            <a:pPr marL="4406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System Design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        Existing System     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        Proposed System</a:t>
            </a:r>
          </a:p>
          <a:p>
            <a:pPr marL="2120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Advantages and Disadvantages</a:t>
            </a:r>
          </a:p>
          <a:p>
            <a:pPr marL="2120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Conclusion</a:t>
            </a:r>
          </a:p>
          <a:p>
            <a:pPr marL="212090"/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cs typeface="Times New Roman"/>
              </a:rPr>
              <a:t>References</a:t>
            </a:r>
          </a:p>
          <a:p>
            <a:pPr marL="212090"/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212090"/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440690"/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440690"/>
            <a:endParaRPr lang="en-US" sz="16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8" name="!!dot graphic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0" name="!!Straight Connector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7679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252350-ABE1-2EC2-845B-4EAF544A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17" y="933033"/>
            <a:ext cx="6894576" cy="920439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Times New Roman"/>
                <a:cs typeface="Calibri Light"/>
              </a:rPr>
              <a:t>CONCLUSION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xmlns="" id="{677A7345-0717-AD03-FB31-00FA44BF8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5" r="35859" b="-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xmlns="" id="{3FCFB1DE-0B7E-48CC-BA90-B2AB0889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74F9A-1AB5-7AF7-0DAE-9F9156C12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448" y="2706624"/>
            <a:ext cx="8145405" cy="41452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Our proposed system was able to achieve 99% training accuracy, with testing accuracy of 90.04% in letter recognition, 93.44% in number recognition, and 97.52% in static word recognition, obtaining an average of 93.667% based on the gesture recognition with limited time. </a:t>
            </a:r>
            <a:endParaRPr lang="en-US" sz="180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.Each system was trained using 50 × 50 images of each letter/number/word gesture.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This approach yields better accuracy and considerably low false positives. 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latin typeface="Times New Roman"/>
                <a:cs typeface="Times New Roman"/>
              </a:rPr>
              <a:t>Time frame selection techniques can be bettered, more optimization can be added, and the loss function can be studied more deeply. </a:t>
            </a:r>
          </a:p>
          <a:p>
            <a:endParaRPr lang="en-US" sz="17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84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D641E4-5284-4D59-F0AD-AD21E07A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REFERENCES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035E74-1C07-7EDD-6A80-B9904CFE7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915" y="2629333"/>
            <a:ext cx="9941319" cy="405918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Times New Roman"/>
                <a:ea typeface="+mn-lt"/>
                <a:cs typeface="+mn-lt"/>
              </a:rPr>
              <a:t>Divya Deora and Nikesh Bajaj, "Indian Sign Language Recognition", in Emerging Technology Trends in Electronics, Communication and Networking (ET2ECN), 2012 1st International Conf. , 2012. </a:t>
            </a:r>
            <a:r>
              <a:rPr lang="en-US" sz="1500" dirty="0" err="1">
                <a:latin typeface="Times New Roman"/>
                <a:ea typeface="+mn-lt"/>
                <a:cs typeface="+mn-lt"/>
              </a:rPr>
              <a:t>doi</a:t>
            </a:r>
            <a:r>
              <a:rPr lang="en-US" sz="1500" dirty="0">
                <a:latin typeface="Times New Roman"/>
                <a:ea typeface="+mn-lt"/>
                <a:cs typeface="+mn-lt"/>
              </a:rPr>
              <a:t>: 10.1109/ET2ECN.2012.6470093</a:t>
            </a:r>
            <a:endParaRPr lang="en-US" sz="15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Y. Lee, Y. Goh, Lum Kin Yun, “Study of Convolutional Neural Network in Recognizing Static American Sign Language”, 2019 IEEE International Conference on Signal and Image Processing Applications (ICSIPA), 2019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 S. Preetha Lakshmi, S. Aparna, V. Gokila &amp; Prithviraj Rajalakshmi, “Hand Gesture Recognition Using CNN”, Part of the Smart Innovation, Systems and Technologies book series (</a:t>
            </a:r>
            <a:r>
              <a:rPr lang="en-US" sz="1500" dirty="0" err="1">
                <a:latin typeface="Times New Roman"/>
                <a:ea typeface="+mn-lt"/>
                <a:cs typeface="Times New Roman"/>
              </a:rPr>
              <a:t>SIST,volume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 243), Springer, 2021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Aparna Mohanty, Sai Saketh </a:t>
            </a:r>
            <a:r>
              <a:rPr lang="en-US" sz="1500" dirty="0" err="1">
                <a:latin typeface="Times New Roman"/>
                <a:ea typeface="+mn-lt"/>
                <a:cs typeface="Times New Roman"/>
              </a:rPr>
              <a:t>Rambhatla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 &amp; Rajiv Ranjan Sahay, “Deep Gesture: Static Hand Gesture Recognition Using CNN”, Part of the Advances in Intelligent Systems and Computing book series (</a:t>
            </a:r>
            <a:r>
              <a:rPr lang="en-US" sz="1500" dirty="0" err="1">
                <a:latin typeface="Times New Roman"/>
                <a:ea typeface="+mn-lt"/>
                <a:cs typeface="Times New Roman"/>
              </a:rPr>
              <a:t>AISC,volume</a:t>
            </a:r>
            <a:r>
              <a:rPr lang="en-US" sz="1500" dirty="0">
                <a:latin typeface="Times New Roman"/>
                <a:ea typeface="+mn-lt"/>
                <a:cs typeface="Times New Roman"/>
              </a:rPr>
              <a:t> 460), Springer, 2016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Times New Roman"/>
                <a:ea typeface="+mn-lt"/>
                <a:cs typeface="Times New Roman"/>
              </a:rPr>
              <a:t>Xiao Yan Wu, “A hand gesture recognition algorithm based on DC-CNN”, Multimedia Tools and Applications volume 79, pages9193–9205 (2020) , Springer, 2019.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1500">
              <a:latin typeface="Times New Roman"/>
              <a:ea typeface="+mn-lt"/>
              <a:cs typeface="Times New Roman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sz="1500">
              <a:latin typeface="Times New Roman"/>
              <a:cs typeface="Times New Roman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1773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A93898FF-D987-4B0E-BFB4-85F5EB356D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E700A8-AE52-4017-8C7E-C20956F74D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516C1EB-8D62-4BF0-92B5-02E6AE43B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737E5B8-8F31-4942-B159-B213C4D6D8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8F530DA-C7D1-4968-8F8A-8700C2BB2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58D30-27D7-AF90-306D-4FC1825C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951485"/>
            <a:ext cx="3795840" cy="10321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/>
              <a:t>THANK YOU</a:t>
            </a:r>
            <a:endParaRPr lang="en-US" sz="4800" b="1" dirty="0">
              <a:cs typeface="Calibri Light"/>
            </a:endParaRPr>
          </a:p>
        </p:txBody>
      </p:sp>
      <p:pic>
        <p:nvPicPr>
          <p:cNvPr id="4" name="Picture 3" descr="Blue ribbon rosette">
            <a:extLst>
              <a:ext uri="{FF2B5EF4-FFF2-40B4-BE49-F238E27FC236}">
                <a16:creationId xmlns:a16="http://schemas.microsoft.com/office/drawing/2014/main" xmlns="" id="{E23ECD3B-A030-E459-4378-B94BE9114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0" r="6712" b="-1"/>
          <a:stretch/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850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7">
            <a:extLst>
              <a:ext uri="{FF2B5EF4-FFF2-40B4-BE49-F238E27FC236}">
                <a16:creationId xmlns:a16="http://schemas.microsoft.com/office/drawing/2014/main" xmlns="" id="{C4E4288A-DFC8-40A2-90E5-70E851A933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E1C54459-7B89-1352-BECA-B9253437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kern="1200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27" name="Freeform: Shape 29">
            <a:extLst>
              <a:ext uri="{FF2B5EF4-FFF2-40B4-BE49-F238E27FC236}">
                <a16:creationId xmlns:a16="http://schemas.microsoft.com/office/drawing/2014/main" xmlns="" id="{9AD93FD3-7DF2-4DC8-BD55-8B2EB5F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956571CF-1434-4180-A385-D4AC63B626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9D0EF7D-8D7F-4A18-A68B-92E2D4487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770F868-28FE-4B38-8FC7-E9C841B83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3E5BF88F-B1F5-4A09-887A-B5CA246CAC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D8984A5C-991A-40D3-A4C9-7E0DCA2A7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AAF8C67-6DF7-4447-DBFB-02A77872F0D8}"/>
              </a:ext>
            </a:extLst>
          </p:cNvPr>
          <p:cNvSpPr txBox="1"/>
          <p:nvPr/>
        </p:nvSpPr>
        <p:spPr>
          <a:xfrm>
            <a:off x="562633" y="2783541"/>
            <a:ext cx="5590180" cy="40712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Sign Language Recognition is a breakthrough for helping deaf-mute people and has been researched for many years.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 Unfortunately, every research has its own limitations and are still unable to be used commercially. 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Nowadays, researchers have gotten more attention for developing Sign  Language Recognition that can be used commercially. 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Researchers do their researches in various ways. It starts from the data   acquisition methods. The data acquisition method varies because of the cost 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rgbClr val="ADB9C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Each method has its own strength compare to other methods and researchers are still using different methods in developing their own Sign Language Recognition.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rgbClr val="ADB9C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</a:rPr>
              <a:t>The aim of this project is to review the sign language recognition approaches  and find the best method that has been used by researchers.</a:t>
            </a:r>
          </a:p>
          <a:p>
            <a:pPr marL="285750" indent="-228600" defTabSz="914400">
              <a:lnSpc>
                <a:spcPct val="90000"/>
              </a:lnSpc>
              <a:spcBef>
                <a:spcPts val="1000"/>
              </a:spcBef>
              <a:buClr>
                <a:srgbClr val="ADB9CA"/>
              </a:buClr>
              <a:buSzPct val="8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6402BAD-D2BE-25B6-1F13-EDFDB0C98070}"/>
              </a:ext>
            </a:extLst>
          </p:cNvPr>
          <p:cNvSpPr txBox="1"/>
          <p:nvPr/>
        </p:nvSpPr>
        <p:spPr>
          <a:xfrm>
            <a:off x="5601626" y="1122249"/>
            <a:ext cx="4892308" cy="52623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383540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513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9">
            <a:extLst>
              <a:ext uri="{FF2B5EF4-FFF2-40B4-BE49-F238E27FC236}">
                <a16:creationId xmlns:a16="http://schemas.microsoft.com/office/drawing/2014/main" xmlns="" id="{23E547B5-89CF-4EC0-96DE-25771AED07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1">
            <a:extLst>
              <a:ext uri="{FF2B5EF4-FFF2-40B4-BE49-F238E27FC236}">
                <a16:creationId xmlns:a16="http://schemas.microsoft.com/office/drawing/2014/main" xmlns="" id="{3F0B8CEB-8279-4E5E-A0CE-1FC9F71736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0FD40-BBEC-88BF-11AC-AF49E7F1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071" y="250166"/>
            <a:ext cx="5002654" cy="95702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/>
                <a:cs typeface="Calibri Light"/>
              </a:rPr>
              <a:t>PROBLEM STATEMENT</a:t>
            </a:r>
            <a:endParaRPr lang="en-US" sz="2800" b="1" dirty="0">
              <a:latin typeface="Times New Roman"/>
            </a:endParaRPr>
          </a:p>
        </p:txBody>
      </p:sp>
      <p:pic>
        <p:nvPicPr>
          <p:cNvPr id="47" name="Picture 25" descr="Many question marks on black background">
            <a:extLst>
              <a:ext uri="{FF2B5EF4-FFF2-40B4-BE49-F238E27FC236}">
                <a16:creationId xmlns:a16="http://schemas.microsoft.com/office/drawing/2014/main" xmlns="" id="{44EE5DD8-00C0-B868-9D76-684FA4EB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20" r="7" b="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17A41F-953D-F12A-F6BA-AE28345E5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975" y="1388970"/>
            <a:ext cx="5577748" cy="491500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70000"/>
              </a:lnSpc>
            </a:pPr>
            <a:r>
              <a:rPr lang="en-IN" sz="1900" dirty="0">
                <a:latin typeface="Times New Roman"/>
                <a:cs typeface="Times New Roman"/>
              </a:rPr>
              <a:t>Some of the problems faced by non-speech and hard-of-hearing individuals in communication with other people were interaction-based, disparity, education, behavioural patterns, mental health, and most importantly safety concerns. </a:t>
            </a:r>
            <a:endParaRPr lang="en-US" sz="1900">
              <a:latin typeface="Times New Roman"/>
              <a:cs typeface="Calibri"/>
            </a:endParaRPr>
          </a:p>
          <a:p>
            <a:pPr>
              <a:lnSpc>
                <a:spcPct val="170000"/>
              </a:lnSpc>
            </a:pPr>
            <a:r>
              <a:rPr lang="en-IN" sz="1900" dirty="0">
                <a:latin typeface="Times New Roman"/>
                <a:cs typeface="Times New Roman"/>
              </a:rPr>
              <a:t>Physical action carried by the hand, eye or any part of the body can be considered a gesture. </a:t>
            </a:r>
          </a:p>
          <a:p>
            <a:pPr>
              <a:lnSpc>
                <a:spcPct val="170000"/>
              </a:lnSpc>
            </a:pPr>
            <a:r>
              <a:rPr lang="en-IN" sz="1900" dirty="0">
                <a:latin typeface="Times New Roman"/>
                <a:cs typeface="Times New Roman"/>
              </a:rPr>
              <a:t>single-handed recognition system is proposed, it uses right-handed gestures, and is classified recognized the specific character. </a:t>
            </a:r>
          </a:p>
        </p:txBody>
      </p:sp>
    </p:spTree>
    <p:extLst>
      <p:ext uri="{BB962C8B-B14F-4D97-AF65-F5344CB8AC3E}">
        <p14:creationId xmlns:p14="http://schemas.microsoft.com/office/powerpoint/2010/main" xmlns="" val="372135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E0C28A69-9B26-45AC-AFF7-719A7A50A0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6D76A8-4E2B-0B58-AFD1-9A2AE48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598" y="862047"/>
            <a:ext cx="6213426" cy="1087819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latin typeface="Times New Roman"/>
                <a:cs typeface="Calibri Light"/>
              </a:rPr>
              <a:t>SOLUTION TO THE PROBLEM</a:t>
            </a:r>
            <a:endParaRPr lang="en-US" sz="2400" b="1">
              <a:latin typeface="Times New Roman"/>
              <a:cs typeface="Times New Roman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EC61BE2-A410-ECEB-B467-89962C951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1" r="29129" b="6250"/>
          <a:stretch/>
        </p:blipFill>
        <p:spPr>
          <a:xfrm>
            <a:off x="158170" y="57508"/>
            <a:ext cx="6688434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383398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145655" y="2285541"/>
            <a:ext cx="457200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8D4ABD-B1DE-6AFF-DA8A-37820CEC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881" y="2569076"/>
            <a:ext cx="5120747" cy="40104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cs typeface="Times New Roman"/>
              </a:rPr>
              <a:t>As part of this research, we developed a technology that recognizes the sign language and give the appropriate output in a sentence or alphabet   form.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cs typeface="Times New Roman"/>
              </a:rPr>
              <a:t>This technology improves communicational skills for the  deaf and dumb peoples.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1800" dirty="0">
                <a:latin typeface="Times New Roman"/>
                <a:cs typeface="Times New Roman"/>
              </a:rPr>
              <a:t>The CNN module is designed for proper sign </a:t>
            </a:r>
            <a:r>
              <a:rPr lang="en-US" sz="1800" dirty="0" err="1">
                <a:latin typeface="Times New Roman"/>
                <a:cs typeface="Times New Roman"/>
              </a:rPr>
              <a:t>recognization</a:t>
            </a:r>
            <a:r>
              <a:rPr lang="en-US" sz="1800" dirty="0">
                <a:latin typeface="Times New Roman"/>
                <a:cs typeface="Times New Roman"/>
              </a:rPr>
              <a:t> within a limited time.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v"/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871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xmlns="" id="{C1A1C5D3-C053-4EE9-BE1A-419B6E27C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xmlns="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xmlns="" id="{300935CF-28AA-ACEA-FAF5-AECCBDD9A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b="1" kern="1200" dirty="0">
                <a:latin typeface="Times New Roman"/>
                <a:cs typeface="Times New Roman"/>
              </a:rPr>
              <a:t>LITERATURE REVIEW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94AF3AA6-408E-30F1-0D65-433201D03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27053923"/>
              </p:ext>
            </p:extLst>
          </p:nvPr>
        </p:nvGraphicFramePr>
        <p:xfrm>
          <a:off x="115018" y="2055962"/>
          <a:ext cx="11993191" cy="457199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28245">
                  <a:extLst>
                    <a:ext uri="{9D8B030D-6E8A-4147-A177-3AD203B41FA5}">
                      <a16:colId xmlns:a16="http://schemas.microsoft.com/office/drawing/2014/main" xmlns="" val="1838373341"/>
                    </a:ext>
                  </a:extLst>
                </a:gridCol>
                <a:gridCol w="2045174">
                  <a:extLst>
                    <a:ext uri="{9D8B030D-6E8A-4147-A177-3AD203B41FA5}">
                      <a16:colId xmlns:a16="http://schemas.microsoft.com/office/drawing/2014/main" xmlns="" val="1865735870"/>
                    </a:ext>
                  </a:extLst>
                </a:gridCol>
                <a:gridCol w="2834046">
                  <a:extLst>
                    <a:ext uri="{9D8B030D-6E8A-4147-A177-3AD203B41FA5}">
                      <a16:colId xmlns:a16="http://schemas.microsoft.com/office/drawing/2014/main" xmlns="" val="203303666"/>
                    </a:ext>
                  </a:extLst>
                </a:gridCol>
                <a:gridCol w="2844362">
                  <a:extLst>
                    <a:ext uri="{9D8B030D-6E8A-4147-A177-3AD203B41FA5}">
                      <a16:colId xmlns:a16="http://schemas.microsoft.com/office/drawing/2014/main" xmlns="" val="4026241280"/>
                    </a:ext>
                  </a:extLst>
                </a:gridCol>
                <a:gridCol w="2041364">
                  <a:extLst>
                    <a:ext uri="{9D8B030D-6E8A-4147-A177-3AD203B41FA5}">
                      <a16:colId xmlns:a16="http://schemas.microsoft.com/office/drawing/2014/main" xmlns="" val="3464662694"/>
                    </a:ext>
                  </a:extLst>
                </a:gridCol>
              </a:tblGrid>
              <a:tr h="92430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kern="1200">
                          <a:effectLst/>
                        </a:rPr>
                        <a:t>AUTHOR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kern="1200">
                          <a:effectLst/>
                        </a:rPr>
                        <a:t>YEAR</a:t>
                      </a:r>
                      <a:r>
                        <a:rPr lang="en-US" sz="2500" kern="1200" baseline="0">
                          <a:effectLst/>
                        </a:rPr>
                        <a:t> OF PUBLICATION</a:t>
                      </a:r>
                      <a:r>
                        <a:rPr lang="en-US" sz="2500" kern="1200">
                          <a:effectLst/>
                        </a:rPr>
                        <a:t>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kern="1200">
                          <a:effectLst/>
                        </a:rPr>
                        <a:t>DESCRIPTIONS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kern="1200">
                          <a:effectLst/>
                        </a:rPr>
                        <a:t>PROS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kern="1200">
                          <a:effectLst/>
                        </a:rPr>
                        <a:t>CONS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551479379"/>
                  </a:ext>
                </a:extLst>
              </a:tr>
              <a:tr h="143597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Soma Shrenika </a:t>
                      </a:r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2020 </a:t>
                      </a:r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    Sign Language Recognition Using Template Matching Technique </a:t>
                      </a:r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Edges are then determined using an edge detection algorithm </a:t>
                      </a:r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Preprocessing not explained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80062592"/>
                  </a:ext>
                </a:extLst>
              </a:tr>
              <a:tr h="110586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H Muthu Mariappan</a:t>
                      </a:r>
                      <a:r>
                        <a:rPr lang="en-US" sz="1700" kern="1200">
                          <a:effectLst/>
                        </a:rPr>
                        <a:t>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>
                          <a:effectLst/>
                        </a:rPr>
                        <a:t>2019 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>
                          <a:effectLst/>
                        </a:rPr>
                        <a:t>Real-Time Recognition of Indian Sign Language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Real-time signs are interpreted with greater accuracy </a:t>
                      </a:r>
                      <a:r>
                        <a:rPr lang="en-US" sz="2000" kern="1200" baseline="0">
                          <a:effectLst/>
                        </a:rPr>
                        <a:t> </a:t>
                      </a:r>
                      <a:r>
                        <a:rPr lang="en-US" sz="2000" kern="1200">
                          <a:effectLst/>
                        </a:rPr>
                        <a:t>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Can’t handle multiple request at a time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562912734"/>
                  </a:ext>
                </a:extLst>
              </a:tr>
              <a:tr h="110586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err="1">
                          <a:effectLst/>
                        </a:rPr>
                        <a:t>Wanbo</a:t>
                      </a:r>
                      <a:r>
                        <a:rPr lang="en-US" sz="2000" kern="1200">
                          <a:effectLst/>
                        </a:rPr>
                        <a:t> Li </a:t>
                      </a:r>
                      <a:endParaRPr lang="en-US" sz="20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>
                          <a:effectLst/>
                        </a:rPr>
                        <a:t>2021 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1200">
                          <a:effectLst/>
                        </a:rPr>
                        <a:t>Sign Language Recognition Based on Computer Vision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err="1">
                          <a:effectLst/>
                        </a:rPr>
                        <a:t>OpenCv</a:t>
                      </a:r>
                      <a:r>
                        <a:rPr lang="en-US" sz="2000" kern="1200">
                          <a:effectLst/>
                        </a:rPr>
                        <a:t> evaluates the precision to the best</a:t>
                      </a:r>
                      <a:r>
                        <a:rPr lang="en-US" sz="2000" kern="1200" baseline="0">
                          <a:effectLst/>
                        </a:rPr>
                        <a:t> mark</a:t>
                      </a:r>
                      <a:r>
                        <a:rPr lang="en-US" sz="2000" kern="1200">
                          <a:effectLst/>
                        </a:rPr>
                        <a:t> 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>
                          <a:effectLst/>
                        </a:rPr>
                        <a:t>Conversion take more time</a:t>
                      </a:r>
                      <a:endParaRPr lang="en-US" sz="2500">
                        <a:effectLst/>
                        <a:latin typeface="Times New Roman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955049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4412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8380AD67-C5CA-4918-B4BB-C359BB03EE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3EA334-D7F1-2F23-D487-BED8F11D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801" y="1708928"/>
            <a:ext cx="6675350" cy="1003090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/>
                <a:cs typeface="Times New Roman"/>
              </a:rPr>
              <a:t>DESCRIPTION OF SOFTWARE FOR IMPLEMENTATION </a:t>
            </a:r>
            <a:endParaRPr lang="en-US"/>
          </a:p>
        </p:txBody>
      </p:sp>
      <p:pic>
        <p:nvPicPr>
          <p:cNvPr id="18" name="Picture 17" descr="An electronic circuit board in blue colour">
            <a:extLst>
              <a:ext uri="{FF2B5EF4-FFF2-40B4-BE49-F238E27FC236}">
                <a16:creationId xmlns:a16="http://schemas.microsoft.com/office/drawing/2014/main" xmlns="" id="{E7543ACA-FAD6-C938-49DB-8C17045B3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3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4" name="!!accent">
            <a:extLst>
              <a:ext uri="{FF2B5EF4-FFF2-40B4-BE49-F238E27FC236}">
                <a16:creationId xmlns:a16="http://schemas.microsoft.com/office/drawing/2014/main" xmlns="" id="{EABAD4DA-87BA-4F70-9EF0-45C6BCF17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15128D9-2797-47FA-B6FE-EC24E6B843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E10767-640A-7064-0306-465FE0CB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896" y="3063729"/>
            <a:ext cx="7537990" cy="37889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sz="1800" b="1" dirty="0">
                <a:latin typeface="Times New Roman"/>
                <a:cs typeface="Times New Roman"/>
              </a:rPr>
              <a:t> Hardware specifications:</a:t>
            </a:r>
            <a:endParaRPr lang="en-US" sz="18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Processor                                : Pentium Dual Core 2.00GHZ</a:t>
            </a: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Hard disk                               : 120 GB</a:t>
            </a:r>
            <a:endParaRPr lang="en-US" sz="16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RAM                                      : 2GB (minimum)</a:t>
            </a:r>
            <a:endParaRPr lang="en-US" sz="16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latin typeface="Times New Roman"/>
                <a:ea typeface="+mn-lt"/>
                <a:cs typeface="+mn-lt"/>
              </a:rPr>
              <a:t>Keyboard                               : 110 keys enhanced</a:t>
            </a:r>
            <a:endParaRPr lang="en-US" sz="1600" dirty="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/>
              <a:buChar char="q"/>
            </a:pPr>
            <a:r>
              <a:rPr lang="en-US" sz="1800" b="1" dirty="0">
                <a:latin typeface="Times New Roman"/>
                <a:cs typeface="Times New Roman"/>
              </a:rPr>
              <a:t>Software specifications:</a:t>
            </a:r>
            <a:endParaRPr lang="en-US" sz="1800">
              <a:latin typeface="Times New Roman"/>
              <a:cs typeface="Calibri"/>
            </a:endParaRP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ea typeface="+mn-lt"/>
                <a:cs typeface="+mn-lt"/>
              </a:rPr>
              <a:t>Operating system                   : Windows7 (with service pack 1), 8, 8.1 and 10</a:t>
            </a:r>
          </a:p>
          <a:p>
            <a:pPr>
              <a:lnSpc>
                <a:spcPct val="150000"/>
              </a:lnSpc>
              <a:buFont typeface="Wingdings"/>
              <a:buChar char="Ø"/>
            </a:pPr>
            <a:r>
              <a:rPr lang="en-US" sz="1600" dirty="0">
                <a:ea typeface="+mn-lt"/>
                <a:cs typeface="+mn-lt"/>
              </a:rPr>
              <a:t> Language                                : Python</a:t>
            </a:r>
            <a:endParaRPr lang="en-US" sz="1600">
              <a:cs typeface="Calibri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Ø"/>
            </a:pPr>
            <a:endParaRPr lang="en-US" sz="150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 sz="1500">
              <a:latin typeface="Times New Roman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598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E362D7-C1DA-8728-02B2-39CE2F78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14" y="321993"/>
            <a:ext cx="5251316" cy="757759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89C259-3ED1-CFE7-053E-4D62B8095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61" y="1413147"/>
            <a:ext cx="5726676" cy="46775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Virtual reality, sign language recognition, and HCI are just a few of the many areas that may benefit from advancements in the field of computer vision known as hand gesture recognition. </a:t>
            </a:r>
            <a:endParaRPr lang="en-US" sz="1800">
              <a:latin typeface="Times New Roman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/>
                <a:cs typeface="Times New Roman"/>
              </a:rPr>
              <a:t>For hand gesture recognition, artificial neural networks are one of the most used methods (ANNs).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 The existing systems have low accuracy and operate at a reduced speed as compared to other systems.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 The existing systems also have low precision and potentially high error value.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xmlns="" id="{2B8BA0DE-8950-6A3E-8465-84F4E6A07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6" r="2536" b="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27699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201CC55D-ED54-4C5C-95E6-10947BD110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56830-E008-9764-7E1F-912704C4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PROPOSED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DE889C7-FAD6-4397-98E2-05D5034844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73B707-463F-40B0-8227-E8CC6C67EB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F7F7C2-B649-75B7-4DFC-EFA2A226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57" y="2201109"/>
            <a:ext cx="5867764" cy="4741584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The proposed system for recognizing handwritten digits with the help of a classifier is particularly important for the following applications such as online digit recognition on a tablet computer, recognize zip codes on mail, processing bank check applications.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. The proposed CNN performance is evaluated through the hyperparameters like training and validation loss measures that determine the proposed model’s capabilities. 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The Advantages of the proposed system are Secured, Interpretability, High accuracy, Lightweight model &amp; fast processing.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/>
                <a:cs typeface="Times New Roman"/>
              </a:rPr>
              <a:t>The proposed system leverages a practical approach that gives better results with high accuracy.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13237C8-E62C-4F0D-A318-BD6FB6C2D1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xmlns="" id="{FEA8DF00-EC5A-14D7-32D0-2FF40D5FD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9" r="16235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538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845F41-51A1-4C7F-91AC-E0528F6933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9C029D5-DBC9-4C2B-8210-3AA71186A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526</Words>
  <Application>Microsoft Office PowerPoint</Application>
  <PresentationFormat>Custom</PresentationFormat>
  <Paragraphs>130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PRESENTATION OUTLINE</vt:lpstr>
      <vt:lpstr>INTRODUCTION</vt:lpstr>
      <vt:lpstr>PROBLEM STATEMENT</vt:lpstr>
      <vt:lpstr>SOLUTION TO THE PROBLEM</vt:lpstr>
      <vt:lpstr>LITERATURE REVIEW</vt:lpstr>
      <vt:lpstr>DESCRIPTION OF SOFTWARE FOR IMPLEMENTATION </vt:lpstr>
      <vt:lpstr>EXISTING SYSTEM</vt:lpstr>
      <vt:lpstr>PROPOSED SYSTEM</vt:lpstr>
      <vt:lpstr>OBJECTIVES</vt:lpstr>
      <vt:lpstr>SYSTEM ARCHITECTURE</vt:lpstr>
      <vt:lpstr>DESIGN AND METHODOLGY</vt:lpstr>
      <vt:lpstr>GUI</vt:lpstr>
      <vt:lpstr>DATA PRE-PROCESSING</vt:lpstr>
      <vt:lpstr>BUILDING  CNN MODULE</vt:lpstr>
      <vt:lpstr>ADVANTAGES </vt:lpstr>
      <vt:lpstr>DISADVANTAGES</vt:lpstr>
      <vt:lpstr>SNAPSHOTS</vt:lpstr>
      <vt:lpstr>Slide 19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/>
  <cp:lastModifiedBy/>
  <cp:revision>1958</cp:revision>
  <dcterms:created xsi:type="dcterms:W3CDTF">2020-01-30T05:45:41Z</dcterms:created>
  <dcterms:modified xsi:type="dcterms:W3CDTF">2023-05-25T18:00:38Z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